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0"/>
  </p:notes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77" r:id="rId9"/>
  </p:sldIdLst>
  <p:sldSz cx="12192000" cy="6858000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5" autoAdjust="0"/>
  </p:normalViewPr>
  <p:slideViewPr>
    <p:cSldViewPr snapToGrid="0">
      <p:cViewPr varScale="1">
        <p:scale>
          <a:sx n="96" d="100"/>
          <a:sy n="96" d="100"/>
        </p:scale>
        <p:origin x="354" y="96"/>
      </p:cViewPr>
      <p:guideLst/>
    </p:cSldViewPr>
  </p:slideViewPr>
  <p:outlineViewPr>
    <p:cViewPr>
      <p:scale>
        <a:sx n="33" d="100"/>
        <a:sy n="33" d="100"/>
      </p:scale>
      <p:origin x="0" y="-1230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1BA4C7-DDAE-4E28-B178-080012981DA3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D17907A6-BD31-4A19-8200-2B90E92CCC32}">
      <dgm:prSet phldrT="[Tekst]"/>
      <dgm:spPr/>
      <dgm:t>
        <a:bodyPr/>
        <a:lstStyle/>
        <a:p>
          <a:r>
            <a:rPr lang="hr-HR" dirty="0"/>
            <a:t>Ukupni prihodi i primici proračuna ostvareni  u prvom polugodištu su u iznosu od 1.133.733,72 eura ili 56,40 %  godišnjeg plana</a:t>
          </a:r>
        </a:p>
      </dgm:t>
    </dgm:pt>
    <dgm:pt modelId="{28B2A72E-8346-418F-BA58-F4F0578D9E09}" type="parTrans" cxnId="{92CEF013-7A18-491A-853C-871BBB8758AD}">
      <dgm:prSet/>
      <dgm:spPr/>
      <dgm:t>
        <a:bodyPr/>
        <a:lstStyle/>
        <a:p>
          <a:endParaRPr lang="hr-HR"/>
        </a:p>
      </dgm:t>
    </dgm:pt>
    <dgm:pt modelId="{0F860770-534A-4EE5-96C8-5152182A567F}" type="sibTrans" cxnId="{92CEF013-7A18-491A-853C-871BBB8758AD}">
      <dgm:prSet/>
      <dgm:spPr/>
      <dgm:t>
        <a:bodyPr/>
        <a:lstStyle/>
        <a:p>
          <a:endParaRPr lang="hr-HR"/>
        </a:p>
      </dgm:t>
    </dgm:pt>
    <dgm:pt modelId="{112215F6-FC5E-427E-A9FB-BC68EE43276D}">
      <dgm:prSet phldrT="[Tekst]"/>
      <dgm:spPr/>
      <dgm:t>
        <a:bodyPr/>
        <a:lstStyle/>
        <a:p>
          <a:r>
            <a:rPr lang="hr-HR" dirty="0"/>
            <a:t>U strukturi ukupno ostvarenih prihoda i primitaka, 99,58 % čine prihodi poslovanja, a 0,42 % čine prihodi od prodaje nefinancijske imovine. Primici od financijske imovine i zaduživanja u prvom polugodištu 2025. nisu ostvareni</a:t>
          </a:r>
        </a:p>
      </dgm:t>
    </dgm:pt>
    <dgm:pt modelId="{D899BD04-9265-40D4-B0DB-ED3072391F52}" type="parTrans" cxnId="{C96591AC-FA2B-44A6-BCCF-ACB7FBB45BB9}">
      <dgm:prSet/>
      <dgm:spPr/>
      <dgm:t>
        <a:bodyPr/>
        <a:lstStyle/>
        <a:p>
          <a:endParaRPr lang="hr-HR"/>
        </a:p>
      </dgm:t>
    </dgm:pt>
    <dgm:pt modelId="{3F4394B7-6712-4DBB-AD5B-354776CF6695}" type="sibTrans" cxnId="{C96591AC-FA2B-44A6-BCCF-ACB7FBB45BB9}">
      <dgm:prSet/>
      <dgm:spPr/>
      <dgm:t>
        <a:bodyPr/>
        <a:lstStyle/>
        <a:p>
          <a:endParaRPr lang="hr-HR"/>
        </a:p>
      </dgm:t>
    </dgm:pt>
    <dgm:pt modelId="{F279F86A-B4FF-4C84-B3A7-46CA18BEDCA7}">
      <dgm:prSet phldrT="[Tekst]"/>
      <dgm:spPr/>
      <dgm:t>
        <a:bodyPr/>
        <a:lstStyle/>
        <a:p>
          <a:r>
            <a:rPr lang="hr-HR" dirty="0"/>
            <a:t>Uspoređujući ostvarenje u prvom polugodištu 2025. s istim razdobljem 2024. godine, izvršeni prihodi na razini su ostvarenja iz 2024.</a:t>
          </a:r>
        </a:p>
      </dgm:t>
    </dgm:pt>
    <dgm:pt modelId="{51A22AFA-6020-484F-A0BE-FF5D6DCFFA20}" type="parTrans" cxnId="{5BD87643-2D6D-4ED4-9377-05A0EED80E2E}">
      <dgm:prSet/>
      <dgm:spPr/>
      <dgm:t>
        <a:bodyPr/>
        <a:lstStyle/>
        <a:p>
          <a:endParaRPr lang="hr-HR"/>
        </a:p>
      </dgm:t>
    </dgm:pt>
    <dgm:pt modelId="{559D1127-98E9-454D-A46C-76522B7AEAA3}" type="sibTrans" cxnId="{5BD87643-2D6D-4ED4-9377-05A0EED80E2E}">
      <dgm:prSet/>
      <dgm:spPr/>
      <dgm:t>
        <a:bodyPr/>
        <a:lstStyle/>
        <a:p>
          <a:endParaRPr lang="hr-HR"/>
        </a:p>
      </dgm:t>
    </dgm:pt>
    <dgm:pt modelId="{C0DD096B-FFFC-4B31-B495-1FAE20C852FA}" type="pres">
      <dgm:prSet presAssocID="{5C1BA4C7-DDAE-4E28-B178-080012981DA3}" presName="Name0" presStyleCnt="0">
        <dgm:presLayoutVars>
          <dgm:chMax val="7"/>
          <dgm:chPref val="7"/>
          <dgm:dir/>
        </dgm:presLayoutVars>
      </dgm:prSet>
      <dgm:spPr/>
    </dgm:pt>
    <dgm:pt modelId="{168E5FA5-5049-4920-B82F-64ECEABB239C}" type="pres">
      <dgm:prSet presAssocID="{5C1BA4C7-DDAE-4E28-B178-080012981DA3}" presName="Name1" presStyleCnt="0"/>
      <dgm:spPr/>
    </dgm:pt>
    <dgm:pt modelId="{EEF855B4-FAE4-4502-99FB-26E604420A68}" type="pres">
      <dgm:prSet presAssocID="{5C1BA4C7-DDAE-4E28-B178-080012981DA3}" presName="cycle" presStyleCnt="0"/>
      <dgm:spPr/>
    </dgm:pt>
    <dgm:pt modelId="{40C49C87-ED4B-4014-9438-216999C94795}" type="pres">
      <dgm:prSet presAssocID="{5C1BA4C7-DDAE-4E28-B178-080012981DA3}" presName="srcNode" presStyleLbl="node1" presStyleIdx="0" presStyleCnt="3"/>
      <dgm:spPr/>
    </dgm:pt>
    <dgm:pt modelId="{65402CE4-D138-492F-A33E-EDF21C431AD2}" type="pres">
      <dgm:prSet presAssocID="{5C1BA4C7-DDAE-4E28-B178-080012981DA3}" presName="conn" presStyleLbl="parChTrans1D2" presStyleIdx="0" presStyleCnt="1"/>
      <dgm:spPr/>
    </dgm:pt>
    <dgm:pt modelId="{DE1824C5-4775-48F8-B5CF-CDD4FD674748}" type="pres">
      <dgm:prSet presAssocID="{5C1BA4C7-DDAE-4E28-B178-080012981DA3}" presName="extraNode" presStyleLbl="node1" presStyleIdx="0" presStyleCnt="3"/>
      <dgm:spPr/>
    </dgm:pt>
    <dgm:pt modelId="{5464D6EB-0A6E-4337-AAE9-55BF59773398}" type="pres">
      <dgm:prSet presAssocID="{5C1BA4C7-DDAE-4E28-B178-080012981DA3}" presName="dstNode" presStyleLbl="node1" presStyleIdx="0" presStyleCnt="3"/>
      <dgm:spPr/>
    </dgm:pt>
    <dgm:pt modelId="{0E94AB56-38F1-4C88-B417-71EB2C8996E5}" type="pres">
      <dgm:prSet presAssocID="{D17907A6-BD31-4A19-8200-2B90E92CCC32}" presName="text_1" presStyleLbl="node1" presStyleIdx="0" presStyleCnt="3">
        <dgm:presLayoutVars>
          <dgm:bulletEnabled val="1"/>
        </dgm:presLayoutVars>
      </dgm:prSet>
      <dgm:spPr/>
    </dgm:pt>
    <dgm:pt modelId="{A0D616D2-1536-4757-8E20-645226EE7B60}" type="pres">
      <dgm:prSet presAssocID="{D17907A6-BD31-4A19-8200-2B90E92CCC32}" presName="accent_1" presStyleCnt="0"/>
      <dgm:spPr/>
    </dgm:pt>
    <dgm:pt modelId="{CE04CF01-4451-4F3B-8CC5-A8934934E69A}" type="pres">
      <dgm:prSet presAssocID="{D17907A6-BD31-4A19-8200-2B90E92CCC32}" presName="accentRepeatNode" presStyleLbl="solidFgAcc1" presStyleIdx="0" presStyleCnt="3"/>
      <dgm:spPr/>
    </dgm:pt>
    <dgm:pt modelId="{B36AAF67-3380-416D-A9DD-5D7B740462DF}" type="pres">
      <dgm:prSet presAssocID="{112215F6-FC5E-427E-A9FB-BC68EE43276D}" presName="text_2" presStyleLbl="node1" presStyleIdx="1" presStyleCnt="3">
        <dgm:presLayoutVars>
          <dgm:bulletEnabled val="1"/>
        </dgm:presLayoutVars>
      </dgm:prSet>
      <dgm:spPr/>
    </dgm:pt>
    <dgm:pt modelId="{96CC9C32-2EED-4A52-930F-673029F86959}" type="pres">
      <dgm:prSet presAssocID="{112215F6-FC5E-427E-A9FB-BC68EE43276D}" presName="accent_2" presStyleCnt="0"/>
      <dgm:spPr/>
    </dgm:pt>
    <dgm:pt modelId="{9DC36884-6A5F-4016-85BA-CE108014F4D7}" type="pres">
      <dgm:prSet presAssocID="{112215F6-FC5E-427E-A9FB-BC68EE43276D}" presName="accentRepeatNode" presStyleLbl="solidFgAcc1" presStyleIdx="1" presStyleCnt="3"/>
      <dgm:spPr/>
    </dgm:pt>
    <dgm:pt modelId="{66886CC5-5424-4874-957A-9A80988C079A}" type="pres">
      <dgm:prSet presAssocID="{F279F86A-B4FF-4C84-B3A7-46CA18BEDCA7}" presName="text_3" presStyleLbl="node1" presStyleIdx="2" presStyleCnt="3">
        <dgm:presLayoutVars>
          <dgm:bulletEnabled val="1"/>
        </dgm:presLayoutVars>
      </dgm:prSet>
      <dgm:spPr/>
    </dgm:pt>
    <dgm:pt modelId="{75948610-A55C-4974-A903-429490CCF884}" type="pres">
      <dgm:prSet presAssocID="{F279F86A-B4FF-4C84-B3A7-46CA18BEDCA7}" presName="accent_3" presStyleCnt="0"/>
      <dgm:spPr/>
    </dgm:pt>
    <dgm:pt modelId="{16682D36-6719-4B55-A7AD-50395323B12D}" type="pres">
      <dgm:prSet presAssocID="{F279F86A-B4FF-4C84-B3A7-46CA18BEDCA7}" presName="accentRepeatNode" presStyleLbl="solidFgAcc1" presStyleIdx="2" presStyleCnt="3"/>
      <dgm:spPr/>
    </dgm:pt>
  </dgm:ptLst>
  <dgm:cxnLst>
    <dgm:cxn modelId="{92CEF013-7A18-491A-853C-871BBB8758AD}" srcId="{5C1BA4C7-DDAE-4E28-B178-080012981DA3}" destId="{D17907A6-BD31-4A19-8200-2B90E92CCC32}" srcOrd="0" destOrd="0" parTransId="{28B2A72E-8346-418F-BA58-F4F0578D9E09}" sibTransId="{0F860770-534A-4EE5-96C8-5152182A567F}"/>
    <dgm:cxn modelId="{5BD87643-2D6D-4ED4-9377-05A0EED80E2E}" srcId="{5C1BA4C7-DDAE-4E28-B178-080012981DA3}" destId="{F279F86A-B4FF-4C84-B3A7-46CA18BEDCA7}" srcOrd="2" destOrd="0" parTransId="{51A22AFA-6020-484F-A0BE-FF5D6DCFFA20}" sibTransId="{559D1127-98E9-454D-A46C-76522B7AEAA3}"/>
    <dgm:cxn modelId="{334A8184-FBBF-4009-B1C3-BECBADC96A87}" type="presOf" srcId="{D17907A6-BD31-4A19-8200-2B90E92CCC32}" destId="{0E94AB56-38F1-4C88-B417-71EB2C8996E5}" srcOrd="0" destOrd="0" presId="urn:microsoft.com/office/officeart/2008/layout/VerticalCurvedList"/>
    <dgm:cxn modelId="{71C2398E-270D-4839-B2D6-9E46EFF08726}" type="presOf" srcId="{5C1BA4C7-DDAE-4E28-B178-080012981DA3}" destId="{C0DD096B-FFFC-4B31-B495-1FAE20C852FA}" srcOrd="0" destOrd="0" presId="urn:microsoft.com/office/officeart/2008/layout/VerticalCurvedList"/>
    <dgm:cxn modelId="{37F775A9-FCF9-47BB-B99A-6513713BB499}" type="presOf" srcId="{112215F6-FC5E-427E-A9FB-BC68EE43276D}" destId="{B36AAF67-3380-416D-A9DD-5D7B740462DF}" srcOrd="0" destOrd="0" presId="urn:microsoft.com/office/officeart/2008/layout/VerticalCurvedList"/>
    <dgm:cxn modelId="{C96591AC-FA2B-44A6-BCCF-ACB7FBB45BB9}" srcId="{5C1BA4C7-DDAE-4E28-B178-080012981DA3}" destId="{112215F6-FC5E-427E-A9FB-BC68EE43276D}" srcOrd="1" destOrd="0" parTransId="{D899BD04-9265-40D4-B0DB-ED3072391F52}" sibTransId="{3F4394B7-6712-4DBB-AD5B-354776CF6695}"/>
    <dgm:cxn modelId="{7D90ABCD-20BE-4658-8544-59534D715B50}" type="presOf" srcId="{0F860770-534A-4EE5-96C8-5152182A567F}" destId="{65402CE4-D138-492F-A33E-EDF21C431AD2}" srcOrd="0" destOrd="0" presId="urn:microsoft.com/office/officeart/2008/layout/VerticalCurvedList"/>
    <dgm:cxn modelId="{1ECF8AD9-5EFE-406F-A91E-1BE85E327695}" type="presOf" srcId="{F279F86A-B4FF-4C84-B3A7-46CA18BEDCA7}" destId="{66886CC5-5424-4874-957A-9A80988C079A}" srcOrd="0" destOrd="0" presId="urn:microsoft.com/office/officeart/2008/layout/VerticalCurvedList"/>
    <dgm:cxn modelId="{509EBD0C-5BDA-4F07-9FBC-870CC10DE692}" type="presParOf" srcId="{C0DD096B-FFFC-4B31-B495-1FAE20C852FA}" destId="{168E5FA5-5049-4920-B82F-64ECEABB239C}" srcOrd="0" destOrd="0" presId="urn:microsoft.com/office/officeart/2008/layout/VerticalCurvedList"/>
    <dgm:cxn modelId="{162CEFE1-A2C9-4565-8D4C-EE54CCC3FBB1}" type="presParOf" srcId="{168E5FA5-5049-4920-B82F-64ECEABB239C}" destId="{EEF855B4-FAE4-4502-99FB-26E604420A68}" srcOrd="0" destOrd="0" presId="urn:microsoft.com/office/officeart/2008/layout/VerticalCurvedList"/>
    <dgm:cxn modelId="{78CA1F8D-E25F-486C-86C3-621A049A7E30}" type="presParOf" srcId="{EEF855B4-FAE4-4502-99FB-26E604420A68}" destId="{40C49C87-ED4B-4014-9438-216999C94795}" srcOrd="0" destOrd="0" presId="urn:microsoft.com/office/officeart/2008/layout/VerticalCurvedList"/>
    <dgm:cxn modelId="{2EEFE03B-6E2E-4768-8834-5998335AC8D0}" type="presParOf" srcId="{EEF855B4-FAE4-4502-99FB-26E604420A68}" destId="{65402CE4-D138-492F-A33E-EDF21C431AD2}" srcOrd="1" destOrd="0" presId="urn:microsoft.com/office/officeart/2008/layout/VerticalCurvedList"/>
    <dgm:cxn modelId="{988D580A-6EC5-4794-856F-5118046464EF}" type="presParOf" srcId="{EEF855B4-FAE4-4502-99FB-26E604420A68}" destId="{DE1824C5-4775-48F8-B5CF-CDD4FD674748}" srcOrd="2" destOrd="0" presId="urn:microsoft.com/office/officeart/2008/layout/VerticalCurvedList"/>
    <dgm:cxn modelId="{FB0A1F1D-663A-49A9-9DBC-B7614C69520A}" type="presParOf" srcId="{EEF855B4-FAE4-4502-99FB-26E604420A68}" destId="{5464D6EB-0A6E-4337-AAE9-55BF59773398}" srcOrd="3" destOrd="0" presId="urn:microsoft.com/office/officeart/2008/layout/VerticalCurvedList"/>
    <dgm:cxn modelId="{EA12AAE2-1DEE-428C-B4CD-75A4EE9FA0B3}" type="presParOf" srcId="{168E5FA5-5049-4920-B82F-64ECEABB239C}" destId="{0E94AB56-38F1-4C88-B417-71EB2C8996E5}" srcOrd="1" destOrd="0" presId="urn:microsoft.com/office/officeart/2008/layout/VerticalCurvedList"/>
    <dgm:cxn modelId="{A387F3D8-93E0-4D2C-B1D0-C108531A86FD}" type="presParOf" srcId="{168E5FA5-5049-4920-B82F-64ECEABB239C}" destId="{A0D616D2-1536-4757-8E20-645226EE7B60}" srcOrd="2" destOrd="0" presId="urn:microsoft.com/office/officeart/2008/layout/VerticalCurvedList"/>
    <dgm:cxn modelId="{1328CEDA-69B5-4FCE-9322-AD653889EE5E}" type="presParOf" srcId="{A0D616D2-1536-4757-8E20-645226EE7B60}" destId="{CE04CF01-4451-4F3B-8CC5-A8934934E69A}" srcOrd="0" destOrd="0" presId="urn:microsoft.com/office/officeart/2008/layout/VerticalCurvedList"/>
    <dgm:cxn modelId="{8D1951DA-AED2-43E4-893D-7F91B7A1AFCC}" type="presParOf" srcId="{168E5FA5-5049-4920-B82F-64ECEABB239C}" destId="{B36AAF67-3380-416D-A9DD-5D7B740462DF}" srcOrd="3" destOrd="0" presId="urn:microsoft.com/office/officeart/2008/layout/VerticalCurvedList"/>
    <dgm:cxn modelId="{A2632CE8-7AD2-4ADF-9E94-BEEB1516A780}" type="presParOf" srcId="{168E5FA5-5049-4920-B82F-64ECEABB239C}" destId="{96CC9C32-2EED-4A52-930F-673029F86959}" srcOrd="4" destOrd="0" presId="urn:microsoft.com/office/officeart/2008/layout/VerticalCurvedList"/>
    <dgm:cxn modelId="{E00A9422-E0EF-40EC-895C-22960EA825BB}" type="presParOf" srcId="{96CC9C32-2EED-4A52-930F-673029F86959}" destId="{9DC36884-6A5F-4016-85BA-CE108014F4D7}" srcOrd="0" destOrd="0" presId="urn:microsoft.com/office/officeart/2008/layout/VerticalCurvedList"/>
    <dgm:cxn modelId="{28D17FCA-B123-46D7-9DCF-40CC46379CA0}" type="presParOf" srcId="{168E5FA5-5049-4920-B82F-64ECEABB239C}" destId="{66886CC5-5424-4874-957A-9A80988C079A}" srcOrd="5" destOrd="0" presId="urn:microsoft.com/office/officeart/2008/layout/VerticalCurvedList"/>
    <dgm:cxn modelId="{44916DE2-49F4-4F8D-964C-685D94756876}" type="presParOf" srcId="{168E5FA5-5049-4920-B82F-64ECEABB239C}" destId="{75948610-A55C-4974-A903-429490CCF884}" srcOrd="6" destOrd="0" presId="urn:microsoft.com/office/officeart/2008/layout/VerticalCurvedList"/>
    <dgm:cxn modelId="{11F08224-5CFB-4288-B377-5ED40746A307}" type="presParOf" srcId="{75948610-A55C-4974-A903-429490CCF884}" destId="{16682D36-6719-4B55-A7AD-50395323B12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2034EC-3D8E-43BE-9C1B-B9F0695CE4F7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C49585AF-9374-4E22-AB52-3F30BCF8C51A}">
      <dgm:prSet phldrT="[Tekst]"/>
      <dgm:spPr/>
      <dgm:t>
        <a:bodyPr/>
        <a:lstStyle/>
        <a:p>
          <a:r>
            <a:rPr lang="hr-HR" dirty="0"/>
            <a:t>Ukupni rashodi i izdaci proračuna ostvareni  u prvom polugodištu su u iznosu od 1.285.119,14 eura ili 32,29 % godišnjeg plana</a:t>
          </a:r>
        </a:p>
      </dgm:t>
    </dgm:pt>
    <dgm:pt modelId="{B250A5B2-9225-4669-A355-A6327E3B9859}" type="parTrans" cxnId="{CB43C197-A318-4DA7-AE04-C53C6B4593FD}">
      <dgm:prSet/>
      <dgm:spPr/>
      <dgm:t>
        <a:bodyPr/>
        <a:lstStyle/>
        <a:p>
          <a:endParaRPr lang="hr-HR"/>
        </a:p>
      </dgm:t>
    </dgm:pt>
    <dgm:pt modelId="{37F5FCBB-769A-4B53-9312-D839ECB9C6F1}" type="sibTrans" cxnId="{CB43C197-A318-4DA7-AE04-C53C6B4593FD}">
      <dgm:prSet/>
      <dgm:spPr/>
      <dgm:t>
        <a:bodyPr/>
        <a:lstStyle/>
        <a:p>
          <a:endParaRPr lang="hr-HR"/>
        </a:p>
      </dgm:t>
    </dgm:pt>
    <dgm:pt modelId="{BF63B8B9-00DD-4CDC-8053-F020EBBB0A46}">
      <dgm:prSet phldrT="[Tekst]"/>
      <dgm:spPr/>
      <dgm:t>
        <a:bodyPr/>
        <a:lstStyle/>
        <a:p>
          <a:r>
            <a:rPr lang="hr-HR" dirty="0"/>
            <a:t>U strukturi ukupno izvršenih rashoda i izdataka najveći je udjel rashoda poslovanja s 95,66 %,a 4,34% rashodi za nabavu nefinancijske imovinu. Općina u prvom polugodištu 2025. nije imala obveza po kreditima i zajmovima.</a:t>
          </a:r>
        </a:p>
      </dgm:t>
    </dgm:pt>
    <dgm:pt modelId="{6B426912-23E4-4ABE-A067-23FEC0837F15}" type="parTrans" cxnId="{96E84C8E-8FD4-4D2F-85B6-67C095703771}">
      <dgm:prSet/>
      <dgm:spPr/>
      <dgm:t>
        <a:bodyPr/>
        <a:lstStyle/>
        <a:p>
          <a:endParaRPr lang="hr-HR"/>
        </a:p>
      </dgm:t>
    </dgm:pt>
    <dgm:pt modelId="{B9110694-D47E-463C-A843-E3C75068BE5E}" type="sibTrans" cxnId="{96E84C8E-8FD4-4D2F-85B6-67C095703771}">
      <dgm:prSet/>
      <dgm:spPr/>
      <dgm:t>
        <a:bodyPr/>
        <a:lstStyle/>
        <a:p>
          <a:endParaRPr lang="hr-HR"/>
        </a:p>
      </dgm:t>
    </dgm:pt>
    <dgm:pt modelId="{80AC7E55-5CFD-48B8-A566-ADD312729DE8}">
      <dgm:prSet phldrT="[Tekst]"/>
      <dgm:spPr/>
      <dgm:t>
        <a:bodyPr/>
        <a:lstStyle/>
        <a:p>
          <a:r>
            <a:rPr lang="hr-HR" dirty="0"/>
            <a:t>Uspoređujući ostvarenje u prvom polugodištu 2025. s istim razdobljem 2024. godine, izvršeni rashodi su veći za 527.813,74 eura ili 69,70 %.</a:t>
          </a:r>
        </a:p>
      </dgm:t>
    </dgm:pt>
    <dgm:pt modelId="{A3D489A1-0DBA-41F2-ADE3-96CDE5FAC4A8}" type="parTrans" cxnId="{DD0863A5-E288-4846-9F14-408264555453}">
      <dgm:prSet/>
      <dgm:spPr/>
      <dgm:t>
        <a:bodyPr/>
        <a:lstStyle/>
        <a:p>
          <a:endParaRPr lang="hr-HR"/>
        </a:p>
      </dgm:t>
    </dgm:pt>
    <dgm:pt modelId="{75AE7BE7-613C-4D60-8A46-B338A5C06946}" type="sibTrans" cxnId="{DD0863A5-E288-4846-9F14-408264555453}">
      <dgm:prSet/>
      <dgm:spPr/>
      <dgm:t>
        <a:bodyPr/>
        <a:lstStyle/>
        <a:p>
          <a:endParaRPr lang="hr-HR"/>
        </a:p>
      </dgm:t>
    </dgm:pt>
    <dgm:pt modelId="{B62B5BF2-D843-47BA-8580-A59B2105DBF9}" type="pres">
      <dgm:prSet presAssocID="{562034EC-3D8E-43BE-9C1B-B9F0695CE4F7}" presName="Name0" presStyleCnt="0">
        <dgm:presLayoutVars>
          <dgm:chMax val="7"/>
          <dgm:chPref val="7"/>
          <dgm:dir/>
        </dgm:presLayoutVars>
      </dgm:prSet>
      <dgm:spPr/>
    </dgm:pt>
    <dgm:pt modelId="{71BD1A78-1A3F-48B3-9941-8029BEE93180}" type="pres">
      <dgm:prSet presAssocID="{562034EC-3D8E-43BE-9C1B-B9F0695CE4F7}" presName="Name1" presStyleCnt="0"/>
      <dgm:spPr/>
    </dgm:pt>
    <dgm:pt modelId="{D05B6E82-913C-4CEA-8CB1-E8EEC913336D}" type="pres">
      <dgm:prSet presAssocID="{562034EC-3D8E-43BE-9C1B-B9F0695CE4F7}" presName="cycle" presStyleCnt="0"/>
      <dgm:spPr/>
    </dgm:pt>
    <dgm:pt modelId="{825CC352-E985-4DDA-9A68-DD6374667431}" type="pres">
      <dgm:prSet presAssocID="{562034EC-3D8E-43BE-9C1B-B9F0695CE4F7}" presName="srcNode" presStyleLbl="node1" presStyleIdx="0" presStyleCnt="3"/>
      <dgm:spPr/>
    </dgm:pt>
    <dgm:pt modelId="{C4F02CAF-71ED-4F9E-82A1-0E3653A9AF5A}" type="pres">
      <dgm:prSet presAssocID="{562034EC-3D8E-43BE-9C1B-B9F0695CE4F7}" presName="conn" presStyleLbl="parChTrans1D2" presStyleIdx="0" presStyleCnt="1"/>
      <dgm:spPr/>
    </dgm:pt>
    <dgm:pt modelId="{4371EEA2-7981-45C2-8CE0-F4B4882CDC25}" type="pres">
      <dgm:prSet presAssocID="{562034EC-3D8E-43BE-9C1B-B9F0695CE4F7}" presName="extraNode" presStyleLbl="node1" presStyleIdx="0" presStyleCnt="3"/>
      <dgm:spPr/>
    </dgm:pt>
    <dgm:pt modelId="{62237A10-8555-44D3-B055-CAD9781502A4}" type="pres">
      <dgm:prSet presAssocID="{562034EC-3D8E-43BE-9C1B-B9F0695CE4F7}" presName="dstNode" presStyleLbl="node1" presStyleIdx="0" presStyleCnt="3"/>
      <dgm:spPr/>
    </dgm:pt>
    <dgm:pt modelId="{3DA89D34-CEBC-4EA8-A824-54064CAE0690}" type="pres">
      <dgm:prSet presAssocID="{C49585AF-9374-4E22-AB52-3F30BCF8C51A}" presName="text_1" presStyleLbl="node1" presStyleIdx="0" presStyleCnt="3">
        <dgm:presLayoutVars>
          <dgm:bulletEnabled val="1"/>
        </dgm:presLayoutVars>
      </dgm:prSet>
      <dgm:spPr/>
    </dgm:pt>
    <dgm:pt modelId="{572B82D5-DF34-44F4-9A43-B665105D3720}" type="pres">
      <dgm:prSet presAssocID="{C49585AF-9374-4E22-AB52-3F30BCF8C51A}" presName="accent_1" presStyleCnt="0"/>
      <dgm:spPr/>
    </dgm:pt>
    <dgm:pt modelId="{7564FEEF-9111-494F-9A95-FD37D07F9207}" type="pres">
      <dgm:prSet presAssocID="{C49585AF-9374-4E22-AB52-3F30BCF8C51A}" presName="accentRepeatNode" presStyleLbl="solidFgAcc1" presStyleIdx="0" presStyleCnt="3"/>
      <dgm:spPr/>
    </dgm:pt>
    <dgm:pt modelId="{99D70EE8-4A7D-45AC-A27B-1D044DBD8FA7}" type="pres">
      <dgm:prSet presAssocID="{BF63B8B9-00DD-4CDC-8053-F020EBBB0A46}" presName="text_2" presStyleLbl="node1" presStyleIdx="1" presStyleCnt="3">
        <dgm:presLayoutVars>
          <dgm:bulletEnabled val="1"/>
        </dgm:presLayoutVars>
      </dgm:prSet>
      <dgm:spPr/>
    </dgm:pt>
    <dgm:pt modelId="{D989D055-1233-46A8-A0DD-7E1D9D25D08A}" type="pres">
      <dgm:prSet presAssocID="{BF63B8B9-00DD-4CDC-8053-F020EBBB0A46}" presName="accent_2" presStyleCnt="0"/>
      <dgm:spPr/>
    </dgm:pt>
    <dgm:pt modelId="{1F1AAB9A-2364-4394-A39B-6D7D341BA783}" type="pres">
      <dgm:prSet presAssocID="{BF63B8B9-00DD-4CDC-8053-F020EBBB0A46}" presName="accentRepeatNode" presStyleLbl="solidFgAcc1" presStyleIdx="1" presStyleCnt="3"/>
      <dgm:spPr/>
    </dgm:pt>
    <dgm:pt modelId="{468B8769-F054-48A5-B3B8-851B0DC69061}" type="pres">
      <dgm:prSet presAssocID="{80AC7E55-5CFD-48B8-A566-ADD312729DE8}" presName="text_3" presStyleLbl="node1" presStyleIdx="2" presStyleCnt="3">
        <dgm:presLayoutVars>
          <dgm:bulletEnabled val="1"/>
        </dgm:presLayoutVars>
      </dgm:prSet>
      <dgm:spPr/>
    </dgm:pt>
    <dgm:pt modelId="{D38D4366-87F9-4201-A62D-B9A29013888D}" type="pres">
      <dgm:prSet presAssocID="{80AC7E55-5CFD-48B8-A566-ADD312729DE8}" presName="accent_3" presStyleCnt="0"/>
      <dgm:spPr/>
    </dgm:pt>
    <dgm:pt modelId="{FA3397BD-41B3-4C3C-B81C-5AC8E8E2F85F}" type="pres">
      <dgm:prSet presAssocID="{80AC7E55-5CFD-48B8-A566-ADD312729DE8}" presName="accentRepeatNode" presStyleLbl="solidFgAcc1" presStyleIdx="2" presStyleCnt="3"/>
      <dgm:spPr/>
    </dgm:pt>
  </dgm:ptLst>
  <dgm:cxnLst>
    <dgm:cxn modelId="{5610D810-EB31-4164-9FBC-AC2F375E8ABF}" type="presOf" srcId="{37F5FCBB-769A-4B53-9312-D839ECB9C6F1}" destId="{C4F02CAF-71ED-4F9E-82A1-0E3653A9AF5A}" srcOrd="0" destOrd="0" presId="urn:microsoft.com/office/officeart/2008/layout/VerticalCurvedList"/>
    <dgm:cxn modelId="{26EE317C-9823-4AE2-AB5E-986F1387E0A7}" type="presOf" srcId="{C49585AF-9374-4E22-AB52-3F30BCF8C51A}" destId="{3DA89D34-CEBC-4EA8-A824-54064CAE0690}" srcOrd="0" destOrd="0" presId="urn:microsoft.com/office/officeart/2008/layout/VerticalCurvedList"/>
    <dgm:cxn modelId="{F5064183-AD0E-4ADE-B1EA-21F55295558D}" type="presOf" srcId="{BF63B8B9-00DD-4CDC-8053-F020EBBB0A46}" destId="{99D70EE8-4A7D-45AC-A27B-1D044DBD8FA7}" srcOrd="0" destOrd="0" presId="urn:microsoft.com/office/officeart/2008/layout/VerticalCurvedList"/>
    <dgm:cxn modelId="{96E84C8E-8FD4-4D2F-85B6-67C095703771}" srcId="{562034EC-3D8E-43BE-9C1B-B9F0695CE4F7}" destId="{BF63B8B9-00DD-4CDC-8053-F020EBBB0A46}" srcOrd="1" destOrd="0" parTransId="{6B426912-23E4-4ABE-A067-23FEC0837F15}" sibTransId="{B9110694-D47E-463C-A843-E3C75068BE5E}"/>
    <dgm:cxn modelId="{CB43C197-A318-4DA7-AE04-C53C6B4593FD}" srcId="{562034EC-3D8E-43BE-9C1B-B9F0695CE4F7}" destId="{C49585AF-9374-4E22-AB52-3F30BCF8C51A}" srcOrd="0" destOrd="0" parTransId="{B250A5B2-9225-4669-A355-A6327E3B9859}" sibTransId="{37F5FCBB-769A-4B53-9312-D839ECB9C6F1}"/>
    <dgm:cxn modelId="{5CD96D9C-EDEA-41FE-8BB2-904161D26F1B}" type="presOf" srcId="{562034EC-3D8E-43BE-9C1B-B9F0695CE4F7}" destId="{B62B5BF2-D843-47BA-8580-A59B2105DBF9}" srcOrd="0" destOrd="0" presId="urn:microsoft.com/office/officeart/2008/layout/VerticalCurvedList"/>
    <dgm:cxn modelId="{DD0863A5-E288-4846-9F14-408264555453}" srcId="{562034EC-3D8E-43BE-9C1B-B9F0695CE4F7}" destId="{80AC7E55-5CFD-48B8-A566-ADD312729DE8}" srcOrd="2" destOrd="0" parTransId="{A3D489A1-0DBA-41F2-ADE3-96CDE5FAC4A8}" sibTransId="{75AE7BE7-613C-4D60-8A46-B338A5C06946}"/>
    <dgm:cxn modelId="{073B51AC-E470-4FFB-ACF0-342FBDD07308}" type="presOf" srcId="{80AC7E55-5CFD-48B8-A566-ADD312729DE8}" destId="{468B8769-F054-48A5-B3B8-851B0DC69061}" srcOrd="0" destOrd="0" presId="urn:microsoft.com/office/officeart/2008/layout/VerticalCurvedList"/>
    <dgm:cxn modelId="{A20A3B5B-F280-4491-9B09-B8B15478CD0C}" type="presParOf" srcId="{B62B5BF2-D843-47BA-8580-A59B2105DBF9}" destId="{71BD1A78-1A3F-48B3-9941-8029BEE93180}" srcOrd="0" destOrd="0" presId="urn:microsoft.com/office/officeart/2008/layout/VerticalCurvedList"/>
    <dgm:cxn modelId="{393ABDBD-338D-4578-B4E0-7BE4FF5CB551}" type="presParOf" srcId="{71BD1A78-1A3F-48B3-9941-8029BEE93180}" destId="{D05B6E82-913C-4CEA-8CB1-E8EEC913336D}" srcOrd="0" destOrd="0" presId="urn:microsoft.com/office/officeart/2008/layout/VerticalCurvedList"/>
    <dgm:cxn modelId="{8A5CA7CA-F0EA-4540-BBD4-B71A57CF1CF9}" type="presParOf" srcId="{D05B6E82-913C-4CEA-8CB1-E8EEC913336D}" destId="{825CC352-E985-4DDA-9A68-DD6374667431}" srcOrd="0" destOrd="0" presId="urn:microsoft.com/office/officeart/2008/layout/VerticalCurvedList"/>
    <dgm:cxn modelId="{D5A925E8-66FC-49C3-92CC-63E5DA10F4C7}" type="presParOf" srcId="{D05B6E82-913C-4CEA-8CB1-E8EEC913336D}" destId="{C4F02CAF-71ED-4F9E-82A1-0E3653A9AF5A}" srcOrd="1" destOrd="0" presId="urn:microsoft.com/office/officeart/2008/layout/VerticalCurvedList"/>
    <dgm:cxn modelId="{1455BC4F-9137-4B0D-80AB-E4735C6909FD}" type="presParOf" srcId="{D05B6E82-913C-4CEA-8CB1-E8EEC913336D}" destId="{4371EEA2-7981-45C2-8CE0-F4B4882CDC25}" srcOrd="2" destOrd="0" presId="urn:microsoft.com/office/officeart/2008/layout/VerticalCurvedList"/>
    <dgm:cxn modelId="{C51BAD53-C444-4589-B992-4DF422E137A5}" type="presParOf" srcId="{D05B6E82-913C-4CEA-8CB1-E8EEC913336D}" destId="{62237A10-8555-44D3-B055-CAD9781502A4}" srcOrd="3" destOrd="0" presId="urn:microsoft.com/office/officeart/2008/layout/VerticalCurvedList"/>
    <dgm:cxn modelId="{E258CCC8-FE3B-4C36-A655-FEF5576455F4}" type="presParOf" srcId="{71BD1A78-1A3F-48B3-9941-8029BEE93180}" destId="{3DA89D34-CEBC-4EA8-A824-54064CAE0690}" srcOrd="1" destOrd="0" presId="urn:microsoft.com/office/officeart/2008/layout/VerticalCurvedList"/>
    <dgm:cxn modelId="{14E665F8-78C7-4187-BAAB-BCE01597EA69}" type="presParOf" srcId="{71BD1A78-1A3F-48B3-9941-8029BEE93180}" destId="{572B82D5-DF34-44F4-9A43-B665105D3720}" srcOrd="2" destOrd="0" presId="urn:microsoft.com/office/officeart/2008/layout/VerticalCurvedList"/>
    <dgm:cxn modelId="{2B81AFE3-ACB3-4443-89DB-134C042631BB}" type="presParOf" srcId="{572B82D5-DF34-44F4-9A43-B665105D3720}" destId="{7564FEEF-9111-494F-9A95-FD37D07F9207}" srcOrd="0" destOrd="0" presId="urn:microsoft.com/office/officeart/2008/layout/VerticalCurvedList"/>
    <dgm:cxn modelId="{7AC16358-28EB-4EA4-BF06-06C1DB48FE52}" type="presParOf" srcId="{71BD1A78-1A3F-48B3-9941-8029BEE93180}" destId="{99D70EE8-4A7D-45AC-A27B-1D044DBD8FA7}" srcOrd="3" destOrd="0" presId="urn:microsoft.com/office/officeart/2008/layout/VerticalCurvedList"/>
    <dgm:cxn modelId="{D78677AB-9223-4BFC-895B-042428F8F41D}" type="presParOf" srcId="{71BD1A78-1A3F-48B3-9941-8029BEE93180}" destId="{D989D055-1233-46A8-A0DD-7E1D9D25D08A}" srcOrd="4" destOrd="0" presId="urn:microsoft.com/office/officeart/2008/layout/VerticalCurvedList"/>
    <dgm:cxn modelId="{75B846A1-9AE9-45D1-A866-D4CF74A3FC3B}" type="presParOf" srcId="{D989D055-1233-46A8-A0DD-7E1D9D25D08A}" destId="{1F1AAB9A-2364-4394-A39B-6D7D341BA783}" srcOrd="0" destOrd="0" presId="urn:microsoft.com/office/officeart/2008/layout/VerticalCurvedList"/>
    <dgm:cxn modelId="{0D58FE61-CAE3-4CA5-B171-3512C045E464}" type="presParOf" srcId="{71BD1A78-1A3F-48B3-9941-8029BEE93180}" destId="{468B8769-F054-48A5-B3B8-851B0DC69061}" srcOrd="5" destOrd="0" presId="urn:microsoft.com/office/officeart/2008/layout/VerticalCurvedList"/>
    <dgm:cxn modelId="{BBFDC823-6759-4226-92C3-27FDB97C6711}" type="presParOf" srcId="{71BD1A78-1A3F-48B3-9941-8029BEE93180}" destId="{D38D4366-87F9-4201-A62D-B9A29013888D}" srcOrd="6" destOrd="0" presId="urn:microsoft.com/office/officeart/2008/layout/VerticalCurvedList"/>
    <dgm:cxn modelId="{4A6482D5-4160-4046-B21E-61B4F24A817B}" type="presParOf" srcId="{D38D4366-87F9-4201-A62D-B9A29013888D}" destId="{FA3397BD-41B3-4C3C-B81C-5AC8E8E2F85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2034EC-3D8E-43BE-9C1B-B9F0695CE4F7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C49585AF-9374-4E22-AB52-3F30BCF8C51A}">
      <dgm:prSet phldrT="[Tekst]"/>
      <dgm:spPr/>
      <dgm:t>
        <a:bodyPr/>
        <a:lstStyle/>
        <a:p>
          <a:r>
            <a:rPr lang="hr-HR" dirty="0"/>
            <a:t>U prvom polugodištu 2025. ostvaren je manjak prihoda nad rashodima u iznosu od 151.388,07 eura.</a:t>
          </a:r>
        </a:p>
      </dgm:t>
    </dgm:pt>
    <dgm:pt modelId="{B250A5B2-9225-4669-A355-A6327E3B9859}" type="parTrans" cxnId="{CB43C197-A318-4DA7-AE04-C53C6B4593FD}">
      <dgm:prSet/>
      <dgm:spPr/>
      <dgm:t>
        <a:bodyPr/>
        <a:lstStyle/>
        <a:p>
          <a:endParaRPr lang="hr-HR"/>
        </a:p>
      </dgm:t>
    </dgm:pt>
    <dgm:pt modelId="{37F5FCBB-769A-4B53-9312-D839ECB9C6F1}" type="sibTrans" cxnId="{CB43C197-A318-4DA7-AE04-C53C6B4593FD}">
      <dgm:prSet/>
      <dgm:spPr/>
      <dgm:t>
        <a:bodyPr/>
        <a:lstStyle/>
        <a:p>
          <a:endParaRPr lang="hr-HR"/>
        </a:p>
      </dgm:t>
    </dgm:pt>
    <dgm:pt modelId="{BF63B8B9-00DD-4CDC-8053-F020EBBB0A46}">
      <dgm:prSet phldrT="[Tekst]"/>
      <dgm:spPr/>
      <dgm:t>
        <a:bodyPr/>
        <a:lstStyle/>
        <a:p>
          <a:r>
            <a:rPr lang="hr-HR" dirty="0"/>
            <a:t>Preneseni višak prihoda iz prethodnih godina iznosio je 1.271.620,20 eura.</a:t>
          </a:r>
        </a:p>
      </dgm:t>
    </dgm:pt>
    <dgm:pt modelId="{6B426912-23E4-4ABE-A067-23FEC0837F15}" type="parTrans" cxnId="{96E84C8E-8FD4-4D2F-85B6-67C095703771}">
      <dgm:prSet/>
      <dgm:spPr/>
      <dgm:t>
        <a:bodyPr/>
        <a:lstStyle/>
        <a:p>
          <a:endParaRPr lang="hr-HR"/>
        </a:p>
      </dgm:t>
    </dgm:pt>
    <dgm:pt modelId="{B9110694-D47E-463C-A843-E3C75068BE5E}" type="sibTrans" cxnId="{96E84C8E-8FD4-4D2F-85B6-67C095703771}">
      <dgm:prSet/>
      <dgm:spPr/>
      <dgm:t>
        <a:bodyPr/>
        <a:lstStyle/>
        <a:p>
          <a:endParaRPr lang="hr-HR"/>
        </a:p>
      </dgm:t>
    </dgm:pt>
    <dgm:pt modelId="{80AC7E55-5CFD-48B8-A566-ADD312729DE8}">
      <dgm:prSet phldrT="[Tekst]"/>
      <dgm:spPr/>
      <dgm:t>
        <a:bodyPr/>
        <a:lstStyle/>
        <a:p>
          <a:r>
            <a:rPr lang="hr-HR" dirty="0"/>
            <a:t>Višak prihoda raspoloživ u sljedećem razdoblju iznosi 1.120.234,78 eura.</a:t>
          </a:r>
        </a:p>
      </dgm:t>
    </dgm:pt>
    <dgm:pt modelId="{A3D489A1-0DBA-41F2-ADE3-96CDE5FAC4A8}" type="parTrans" cxnId="{DD0863A5-E288-4846-9F14-408264555453}">
      <dgm:prSet/>
      <dgm:spPr/>
      <dgm:t>
        <a:bodyPr/>
        <a:lstStyle/>
        <a:p>
          <a:endParaRPr lang="hr-HR"/>
        </a:p>
      </dgm:t>
    </dgm:pt>
    <dgm:pt modelId="{75AE7BE7-613C-4D60-8A46-B338A5C06946}" type="sibTrans" cxnId="{DD0863A5-E288-4846-9F14-408264555453}">
      <dgm:prSet/>
      <dgm:spPr/>
      <dgm:t>
        <a:bodyPr/>
        <a:lstStyle/>
        <a:p>
          <a:endParaRPr lang="hr-HR"/>
        </a:p>
      </dgm:t>
    </dgm:pt>
    <dgm:pt modelId="{B62B5BF2-D843-47BA-8580-A59B2105DBF9}" type="pres">
      <dgm:prSet presAssocID="{562034EC-3D8E-43BE-9C1B-B9F0695CE4F7}" presName="Name0" presStyleCnt="0">
        <dgm:presLayoutVars>
          <dgm:chMax val="7"/>
          <dgm:chPref val="7"/>
          <dgm:dir/>
        </dgm:presLayoutVars>
      </dgm:prSet>
      <dgm:spPr/>
    </dgm:pt>
    <dgm:pt modelId="{71BD1A78-1A3F-48B3-9941-8029BEE93180}" type="pres">
      <dgm:prSet presAssocID="{562034EC-3D8E-43BE-9C1B-B9F0695CE4F7}" presName="Name1" presStyleCnt="0"/>
      <dgm:spPr/>
    </dgm:pt>
    <dgm:pt modelId="{D05B6E82-913C-4CEA-8CB1-E8EEC913336D}" type="pres">
      <dgm:prSet presAssocID="{562034EC-3D8E-43BE-9C1B-B9F0695CE4F7}" presName="cycle" presStyleCnt="0"/>
      <dgm:spPr/>
    </dgm:pt>
    <dgm:pt modelId="{825CC352-E985-4DDA-9A68-DD6374667431}" type="pres">
      <dgm:prSet presAssocID="{562034EC-3D8E-43BE-9C1B-B9F0695CE4F7}" presName="srcNode" presStyleLbl="node1" presStyleIdx="0" presStyleCnt="3"/>
      <dgm:spPr/>
    </dgm:pt>
    <dgm:pt modelId="{C4F02CAF-71ED-4F9E-82A1-0E3653A9AF5A}" type="pres">
      <dgm:prSet presAssocID="{562034EC-3D8E-43BE-9C1B-B9F0695CE4F7}" presName="conn" presStyleLbl="parChTrans1D2" presStyleIdx="0" presStyleCnt="1"/>
      <dgm:spPr/>
    </dgm:pt>
    <dgm:pt modelId="{4371EEA2-7981-45C2-8CE0-F4B4882CDC25}" type="pres">
      <dgm:prSet presAssocID="{562034EC-3D8E-43BE-9C1B-B9F0695CE4F7}" presName="extraNode" presStyleLbl="node1" presStyleIdx="0" presStyleCnt="3"/>
      <dgm:spPr/>
    </dgm:pt>
    <dgm:pt modelId="{62237A10-8555-44D3-B055-CAD9781502A4}" type="pres">
      <dgm:prSet presAssocID="{562034EC-3D8E-43BE-9C1B-B9F0695CE4F7}" presName="dstNode" presStyleLbl="node1" presStyleIdx="0" presStyleCnt="3"/>
      <dgm:spPr/>
    </dgm:pt>
    <dgm:pt modelId="{3DA89D34-CEBC-4EA8-A824-54064CAE0690}" type="pres">
      <dgm:prSet presAssocID="{C49585AF-9374-4E22-AB52-3F30BCF8C51A}" presName="text_1" presStyleLbl="node1" presStyleIdx="0" presStyleCnt="3">
        <dgm:presLayoutVars>
          <dgm:bulletEnabled val="1"/>
        </dgm:presLayoutVars>
      </dgm:prSet>
      <dgm:spPr/>
    </dgm:pt>
    <dgm:pt modelId="{572B82D5-DF34-44F4-9A43-B665105D3720}" type="pres">
      <dgm:prSet presAssocID="{C49585AF-9374-4E22-AB52-3F30BCF8C51A}" presName="accent_1" presStyleCnt="0"/>
      <dgm:spPr/>
    </dgm:pt>
    <dgm:pt modelId="{7564FEEF-9111-494F-9A95-FD37D07F9207}" type="pres">
      <dgm:prSet presAssocID="{C49585AF-9374-4E22-AB52-3F30BCF8C51A}" presName="accentRepeatNode" presStyleLbl="solidFgAcc1" presStyleIdx="0" presStyleCnt="3"/>
      <dgm:spPr/>
    </dgm:pt>
    <dgm:pt modelId="{99D70EE8-4A7D-45AC-A27B-1D044DBD8FA7}" type="pres">
      <dgm:prSet presAssocID="{BF63B8B9-00DD-4CDC-8053-F020EBBB0A46}" presName="text_2" presStyleLbl="node1" presStyleIdx="1" presStyleCnt="3">
        <dgm:presLayoutVars>
          <dgm:bulletEnabled val="1"/>
        </dgm:presLayoutVars>
      </dgm:prSet>
      <dgm:spPr/>
    </dgm:pt>
    <dgm:pt modelId="{D989D055-1233-46A8-A0DD-7E1D9D25D08A}" type="pres">
      <dgm:prSet presAssocID="{BF63B8B9-00DD-4CDC-8053-F020EBBB0A46}" presName="accent_2" presStyleCnt="0"/>
      <dgm:spPr/>
    </dgm:pt>
    <dgm:pt modelId="{1F1AAB9A-2364-4394-A39B-6D7D341BA783}" type="pres">
      <dgm:prSet presAssocID="{BF63B8B9-00DD-4CDC-8053-F020EBBB0A46}" presName="accentRepeatNode" presStyleLbl="solidFgAcc1" presStyleIdx="1" presStyleCnt="3"/>
      <dgm:spPr/>
    </dgm:pt>
    <dgm:pt modelId="{468B8769-F054-48A5-B3B8-851B0DC69061}" type="pres">
      <dgm:prSet presAssocID="{80AC7E55-5CFD-48B8-A566-ADD312729DE8}" presName="text_3" presStyleLbl="node1" presStyleIdx="2" presStyleCnt="3">
        <dgm:presLayoutVars>
          <dgm:bulletEnabled val="1"/>
        </dgm:presLayoutVars>
      </dgm:prSet>
      <dgm:spPr/>
    </dgm:pt>
    <dgm:pt modelId="{D38D4366-87F9-4201-A62D-B9A29013888D}" type="pres">
      <dgm:prSet presAssocID="{80AC7E55-5CFD-48B8-A566-ADD312729DE8}" presName="accent_3" presStyleCnt="0"/>
      <dgm:spPr/>
    </dgm:pt>
    <dgm:pt modelId="{FA3397BD-41B3-4C3C-B81C-5AC8E8E2F85F}" type="pres">
      <dgm:prSet presAssocID="{80AC7E55-5CFD-48B8-A566-ADD312729DE8}" presName="accentRepeatNode" presStyleLbl="solidFgAcc1" presStyleIdx="2" presStyleCnt="3"/>
      <dgm:spPr/>
    </dgm:pt>
  </dgm:ptLst>
  <dgm:cxnLst>
    <dgm:cxn modelId="{5610D810-EB31-4164-9FBC-AC2F375E8ABF}" type="presOf" srcId="{37F5FCBB-769A-4B53-9312-D839ECB9C6F1}" destId="{C4F02CAF-71ED-4F9E-82A1-0E3653A9AF5A}" srcOrd="0" destOrd="0" presId="urn:microsoft.com/office/officeart/2008/layout/VerticalCurvedList"/>
    <dgm:cxn modelId="{26EE317C-9823-4AE2-AB5E-986F1387E0A7}" type="presOf" srcId="{C49585AF-9374-4E22-AB52-3F30BCF8C51A}" destId="{3DA89D34-CEBC-4EA8-A824-54064CAE0690}" srcOrd="0" destOrd="0" presId="urn:microsoft.com/office/officeart/2008/layout/VerticalCurvedList"/>
    <dgm:cxn modelId="{F5064183-AD0E-4ADE-B1EA-21F55295558D}" type="presOf" srcId="{BF63B8B9-00DD-4CDC-8053-F020EBBB0A46}" destId="{99D70EE8-4A7D-45AC-A27B-1D044DBD8FA7}" srcOrd="0" destOrd="0" presId="urn:microsoft.com/office/officeart/2008/layout/VerticalCurvedList"/>
    <dgm:cxn modelId="{96E84C8E-8FD4-4D2F-85B6-67C095703771}" srcId="{562034EC-3D8E-43BE-9C1B-B9F0695CE4F7}" destId="{BF63B8B9-00DD-4CDC-8053-F020EBBB0A46}" srcOrd="1" destOrd="0" parTransId="{6B426912-23E4-4ABE-A067-23FEC0837F15}" sibTransId="{B9110694-D47E-463C-A843-E3C75068BE5E}"/>
    <dgm:cxn modelId="{CB43C197-A318-4DA7-AE04-C53C6B4593FD}" srcId="{562034EC-3D8E-43BE-9C1B-B9F0695CE4F7}" destId="{C49585AF-9374-4E22-AB52-3F30BCF8C51A}" srcOrd="0" destOrd="0" parTransId="{B250A5B2-9225-4669-A355-A6327E3B9859}" sibTransId="{37F5FCBB-769A-4B53-9312-D839ECB9C6F1}"/>
    <dgm:cxn modelId="{5CD96D9C-EDEA-41FE-8BB2-904161D26F1B}" type="presOf" srcId="{562034EC-3D8E-43BE-9C1B-B9F0695CE4F7}" destId="{B62B5BF2-D843-47BA-8580-A59B2105DBF9}" srcOrd="0" destOrd="0" presId="urn:microsoft.com/office/officeart/2008/layout/VerticalCurvedList"/>
    <dgm:cxn modelId="{DD0863A5-E288-4846-9F14-408264555453}" srcId="{562034EC-3D8E-43BE-9C1B-B9F0695CE4F7}" destId="{80AC7E55-5CFD-48B8-A566-ADD312729DE8}" srcOrd="2" destOrd="0" parTransId="{A3D489A1-0DBA-41F2-ADE3-96CDE5FAC4A8}" sibTransId="{75AE7BE7-613C-4D60-8A46-B338A5C06946}"/>
    <dgm:cxn modelId="{073B51AC-E470-4FFB-ACF0-342FBDD07308}" type="presOf" srcId="{80AC7E55-5CFD-48B8-A566-ADD312729DE8}" destId="{468B8769-F054-48A5-B3B8-851B0DC69061}" srcOrd="0" destOrd="0" presId="urn:microsoft.com/office/officeart/2008/layout/VerticalCurvedList"/>
    <dgm:cxn modelId="{A20A3B5B-F280-4491-9B09-B8B15478CD0C}" type="presParOf" srcId="{B62B5BF2-D843-47BA-8580-A59B2105DBF9}" destId="{71BD1A78-1A3F-48B3-9941-8029BEE93180}" srcOrd="0" destOrd="0" presId="urn:microsoft.com/office/officeart/2008/layout/VerticalCurvedList"/>
    <dgm:cxn modelId="{393ABDBD-338D-4578-B4E0-7BE4FF5CB551}" type="presParOf" srcId="{71BD1A78-1A3F-48B3-9941-8029BEE93180}" destId="{D05B6E82-913C-4CEA-8CB1-E8EEC913336D}" srcOrd="0" destOrd="0" presId="urn:microsoft.com/office/officeart/2008/layout/VerticalCurvedList"/>
    <dgm:cxn modelId="{8A5CA7CA-F0EA-4540-BBD4-B71A57CF1CF9}" type="presParOf" srcId="{D05B6E82-913C-4CEA-8CB1-E8EEC913336D}" destId="{825CC352-E985-4DDA-9A68-DD6374667431}" srcOrd="0" destOrd="0" presId="urn:microsoft.com/office/officeart/2008/layout/VerticalCurvedList"/>
    <dgm:cxn modelId="{D5A925E8-66FC-49C3-92CC-63E5DA10F4C7}" type="presParOf" srcId="{D05B6E82-913C-4CEA-8CB1-E8EEC913336D}" destId="{C4F02CAF-71ED-4F9E-82A1-0E3653A9AF5A}" srcOrd="1" destOrd="0" presId="urn:microsoft.com/office/officeart/2008/layout/VerticalCurvedList"/>
    <dgm:cxn modelId="{1455BC4F-9137-4B0D-80AB-E4735C6909FD}" type="presParOf" srcId="{D05B6E82-913C-4CEA-8CB1-E8EEC913336D}" destId="{4371EEA2-7981-45C2-8CE0-F4B4882CDC25}" srcOrd="2" destOrd="0" presId="urn:microsoft.com/office/officeart/2008/layout/VerticalCurvedList"/>
    <dgm:cxn modelId="{C51BAD53-C444-4589-B992-4DF422E137A5}" type="presParOf" srcId="{D05B6E82-913C-4CEA-8CB1-E8EEC913336D}" destId="{62237A10-8555-44D3-B055-CAD9781502A4}" srcOrd="3" destOrd="0" presId="urn:microsoft.com/office/officeart/2008/layout/VerticalCurvedList"/>
    <dgm:cxn modelId="{E258CCC8-FE3B-4C36-A655-FEF5576455F4}" type="presParOf" srcId="{71BD1A78-1A3F-48B3-9941-8029BEE93180}" destId="{3DA89D34-CEBC-4EA8-A824-54064CAE0690}" srcOrd="1" destOrd="0" presId="urn:microsoft.com/office/officeart/2008/layout/VerticalCurvedList"/>
    <dgm:cxn modelId="{14E665F8-78C7-4187-BAAB-BCE01597EA69}" type="presParOf" srcId="{71BD1A78-1A3F-48B3-9941-8029BEE93180}" destId="{572B82D5-DF34-44F4-9A43-B665105D3720}" srcOrd="2" destOrd="0" presId="urn:microsoft.com/office/officeart/2008/layout/VerticalCurvedList"/>
    <dgm:cxn modelId="{2B81AFE3-ACB3-4443-89DB-134C042631BB}" type="presParOf" srcId="{572B82D5-DF34-44F4-9A43-B665105D3720}" destId="{7564FEEF-9111-494F-9A95-FD37D07F9207}" srcOrd="0" destOrd="0" presId="urn:microsoft.com/office/officeart/2008/layout/VerticalCurvedList"/>
    <dgm:cxn modelId="{7AC16358-28EB-4EA4-BF06-06C1DB48FE52}" type="presParOf" srcId="{71BD1A78-1A3F-48B3-9941-8029BEE93180}" destId="{99D70EE8-4A7D-45AC-A27B-1D044DBD8FA7}" srcOrd="3" destOrd="0" presId="urn:microsoft.com/office/officeart/2008/layout/VerticalCurvedList"/>
    <dgm:cxn modelId="{D78677AB-9223-4BFC-895B-042428F8F41D}" type="presParOf" srcId="{71BD1A78-1A3F-48B3-9941-8029BEE93180}" destId="{D989D055-1233-46A8-A0DD-7E1D9D25D08A}" srcOrd="4" destOrd="0" presId="urn:microsoft.com/office/officeart/2008/layout/VerticalCurvedList"/>
    <dgm:cxn modelId="{75B846A1-9AE9-45D1-A866-D4CF74A3FC3B}" type="presParOf" srcId="{D989D055-1233-46A8-A0DD-7E1D9D25D08A}" destId="{1F1AAB9A-2364-4394-A39B-6D7D341BA783}" srcOrd="0" destOrd="0" presId="urn:microsoft.com/office/officeart/2008/layout/VerticalCurvedList"/>
    <dgm:cxn modelId="{0D58FE61-CAE3-4CA5-B171-3512C045E464}" type="presParOf" srcId="{71BD1A78-1A3F-48B3-9941-8029BEE93180}" destId="{468B8769-F054-48A5-B3B8-851B0DC69061}" srcOrd="5" destOrd="0" presId="urn:microsoft.com/office/officeart/2008/layout/VerticalCurvedList"/>
    <dgm:cxn modelId="{BBFDC823-6759-4226-92C3-27FDB97C6711}" type="presParOf" srcId="{71BD1A78-1A3F-48B3-9941-8029BEE93180}" destId="{D38D4366-87F9-4201-A62D-B9A29013888D}" srcOrd="6" destOrd="0" presId="urn:microsoft.com/office/officeart/2008/layout/VerticalCurvedList"/>
    <dgm:cxn modelId="{4A6482D5-4160-4046-B21E-61B4F24A817B}" type="presParOf" srcId="{D38D4366-87F9-4201-A62D-B9A29013888D}" destId="{FA3397BD-41B3-4C3C-B81C-5AC8E8E2F85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02CE4-D138-492F-A33E-EDF21C431AD2}">
      <dsp:nvSpPr>
        <dsp:cNvPr id="0" name=""/>
        <dsp:cNvSpPr/>
      </dsp:nvSpPr>
      <dsp:spPr>
        <a:xfrm>
          <a:off x="-4387787" y="-673007"/>
          <a:ext cx="5227451" cy="5227451"/>
        </a:xfrm>
        <a:prstGeom prst="blockArc">
          <a:avLst>
            <a:gd name="adj1" fmla="val 18900000"/>
            <a:gd name="adj2" fmla="val 2700000"/>
            <a:gd name="adj3" fmla="val 413"/>
          </a:avLst>
        </a:pr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4AB56-38F1-4C88-B417-71EB2C8996E5}">
      <dsp:nvSpPr>
        <dsp:cNvPr id="0" name=""/>
        <dsp:cNvSpPr/>
      </dsp:nvSpPr>
      <dsp:spPr>
        <a:xfrm>
          <a:off x="540004" y="388143"/>
          <a:ext cx="800400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Ukupni prihodi i primici proračuna ostvareni  u prvom polugodištu su u iznosu od 1.133.733,72 eura ili 56,40 %  godišnjeg plana</a:t>
          </a:r>
        </a:p>
      </dsp:txBody>
      <dsp:txXfrm>
        <a:off x="540004" y="388143"/>
        <a:ext cx="8004004" cy="776287"/>
      </dsp:txXfrm>
    </dsp:sp>
    <dsp:sp modelId="{CE04CF01-4451-4F3B-8CC5-A8934934E69A}">
      <dsp:nvSpPr>
        <dsp:cNvPr id="0" name=""/>
        <dsp:cNvSpPr/>
      </dsp:nvSpPr>
      <dsp:spPr>
        <a:xfrm>
          <a:off x="54824" y="291107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36AAF67-3380-416D-A9DD-5D7B740462DF}">
      <dsp:nvSpPr>
        <dsp:cNvPr id="0" name=""/>
        <dsp:cNvSpPr/>
      </dsp:nvSpPr>
      <dsp:spPr>
        <a:xfrm>
          <a:off x="822184" y="1552574"/>
          <a:ext cx="772182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U strukturi ukupno ostvarenih prihoda i primitaka, 99,58 % čine prihodi poslovanja, a 0,42 % čine prihodi od prodaje nefinancijske imovine. Primici od financijske imovine i zaduživanja u prvom polugodištu 2025. nisu ostvareni</a:t>
          </a:r>
        </a:p>
      </dsp:txBody>
      <dsp:txXfrm>
        <a:off x="822184" y="1552574"/>
        <a:ext cx="7721824" cy="776287"/>
      </dsp:txXfrm>
    </dsp:sp>
    <dsp:sp modelId="{9DC36884-6A5F-4016-85BA-CE108014F4D7}">
      <dsp:nvSpPr>
        <dsp:cNvPr id="0" name=""/>
        <dsp:cNvSpPr/>
      </dsp:nvSpPr>
      <dsp:spPr>
        <a:xfrm>
          <a:off x="337004" y="1455538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6886CC5-5424-4874-957A-9A80988C079A}">
      <dsp:nvSpPr>
        <dsp:cNvPr id="0" name=""/>
        <dsp:cNvSpPr/>
      </dsp:nvSpPr>
      <dsp:spPr>
        <a:xfrm>
          <a:off x="540004" y="2717005"/>
          <a:ext cx="800400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Uspoređujući ostvarenje u prvom polugodištu 2025. s istim razdobljem 2024. godine, izvršeni prihodi na razini su ostvarenja iz 2024.</a:t>
          </a:r>
        </a:p>
      </dsp:txBody>
      <dsp:txXfrm>
        <a:off x="540004" y="2717005"/>
        <a:ext cx="8004004" cy="776287"/>
      </dsp:txXfrm>
    </dsp:sp>
    <dsp:sp modelId="{16682D36-6719-4B55-A7AD-50395323B12D}">
      <dsp:nvSpPr>
        <dsp:cNvPr id="0" name=""/>
        <dsp:cNvSpPr/>
      </dsp:nvSpPr>
      <dsp:spPr>
        <a:xfrm>
          <a:off x="54824" y="2619969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02CAF-71ED-4F9E-82A1-0E3653A9AF5A}">
      <dsp:nvSpPr>
        <dsp:cNvPr id="0" name=""/>
        <dsp:cNvSpPr/>
      </dsp:nvSpPr>
      <dsp:spPr>
        <a:xfrm>
          <a:off x="-4387787" y="-673007"/>
          <a:ext cx="5227451" cy="5227451"/>
        </a:xfrm>
        <a:prstGeom prst="blockArc">
          <a:avLst>
            <a:gd name="adj1" fmla="val 18900000"/>
            <a:gd name="adj2" fmla="val 2700000"/>
            <a:gd name="adj3" fmla="val 413"/>
          </a:avLst>
        </a:pr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89D34-CEBC-4EA8-A824-54064CAE0690}">
      <dsp:nvSpPr>
        <dsp:cNvPr id="0" name=""/>
        <dsp:cNvSpPr/>
      </dsp:nvSpPr>
      <dsp:spPr>
        <a:xfrm>
          <a:off x="540004" y="388143"/>
          <a:ext cx="800400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Ukupni rashodi i izdaci proračuna ostvareni  u prvom polugodištu su u iznosu od 1.285.119,14 eura ili 32,29 % godišnjeg plana</a:t>
          </a:r>
        </a:p>
      </dsp:txBody>
      <dsp:txXfrm>
        <a:off x="540004" y="388143"/>
        <a:ext cx="8004004" cy="776287"/>
      </dsp:txXfrm>
    </dsp:sp>
    <dsp:sp modelId="{7564FEEF-9111-494F-9A95-FD37D07F9207}">
      <dsp:nvSpPr>
        <dsp:cNvPr id="0" name=""/>
        <dsp:cNvSpPr/>
      </dsp:nvSpPr>
      <dsp:spPr>
        <a:xfrm>
          <a:off x="54824" y="291107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9D70EE8-4A7D-45AC-A27B-1D044DBD8FA7}">
      <dsp:nvSpPr>
        <dsp:cNvPr id="0" name=""/>
        <dsp:cNvSpPr/>
      </dsp:nvSpPr>
      <dsp:spPr>
        <a:xfrm>
          <a:off x="822184" y="1552574"/>
          <a:ext cx="772182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U strukturi ukupno izvršenih rashoda i izdataka najveći je udjel rashoda poslovanja s 95,66 %,a 4,34% rashodi za nabavu nefinancijske imovinu. Općina u prvom polugodištu 2025. nije imala obveza po kreditima i zajmovima.</a:t>
          </a:r>
        </a:p>
      </dsp:txBody>
      <dsp:txXfrm>
        <a:off x="822184" y="1552574"/>
        <a:ext cx="7721824" cy="776287"/>
      </dsp:txXfrm>
    </dsp:sp>
    <dsp:sp modelId="{1F1AAB9A-2364-4394-A39B-6D7D341BA783}">
      <dsp:nvSpPr>
        <dsp:cNvPr id="0" name=""/>
        <dsp:cNvSpPr/>
      </dsp:nvSpPr>
      <dsp:spPr>
        <a:xfrm>
          <a:off x="337004" y="1455538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68B8769-F054-48A5-B3B8-851B0DC69061}">
      <dsp:nvSpPr>
        <dsp:cNvPr id="0" name=""/>
        <dsp:cNvSpPr/>
      </dsp:nvSpPr>
      <dsp:spPr>
        <a:xfrm>
          <a:off x="540004" y="2717005"/>
          <a:ext cx="800400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Uspoređujući ostvarenje u prvom polugodištu 2025. s istim razdobljem 2024. godine, izvršeni rashodi su veći za 527.813,74 eura ili 69,70 %.</a:t>
          </a:r>
        </a:p>
      </dsp:txBody>
      <dsp:txXfrm>
        <a:off x="540004" y="2717005"/>
        <a:ext cx="8004004" cy="776287"/>
      </dsp:txXfrm>
    </dsp:sp>
    <dsp:sp modelId="{FA3397BD-41B3-4C3C-B81C-5AC8E8E2F85F}">
      <dsp:nvSpPr>
        <dsp:cNvPr id="0" name=""/>
        <dsp:cNvSpPr/>
      </dsp:nvSpPr>
      <dsp:spPr>
        <a:xfrm>
          <a:off x="54824" y="2619969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02CAF-71ED-4F9E-82A1-0E3653A9AF5A}">
      <dsp:nvSpPr>
        <dsp:cNvPr id="0" name=""/>
        <dsp:cNvSpPr/>
      </dsp:nvSpPr>
      <dsp:spPr>
        <a:xfrm>
          <a:off x="-4387787" y="-673007"/>
          <a:ext cx="5227451" cy="5227451"/>
        </a:xfrm>
        <a:prstGeom prst="blockArc">
          <a:avLst>
            <a:gd name="adj1" fmla="val 18900000"/>
            <a:gd name="adj2" fmla="val 2700000"/>
            <a:gd name="adj3" fmla="val 413"/>
          </a:avLst>
        </a:pr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89D34-CEBC-4EA8-A824-54064CAE0690}">
      <dsp:nvSpPr>
        <dsp:cNvPr id="0" name=""/>
        <dsp:cNvSpPr/>
      </dsp:nvSpPr>
      <dsp:spPr>
        <a:xfrm>
          <a:off x="540004" y="388143"/>
          <a:ext cx="800400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U prvom polugodištu 2025. ostvaren je manjak prihoda nad rashodima u iznosu od 151.388,07 eura.</a:t>
          </a:r>
        </a:p>
      </dsp:txBody>
      <dsp:txXfrm>
        <a:off x="540004" y="388143"/>
        <a:ext cx="8004004" cy="776287"/>
      </dsp:txXfrm>
    </dsp:sp>
    <dsp:sp modelId="{7564FEEF-9111-494F-9A95-FD37D07F9207}">
      <dsp:nvSpPr>
        <dsp:cNvPr id="0" name=""/>
        <dsp:cNvSpPr/>
      </dsp:nvSpPr>
      <dsp:spPr>
        <a:xfrm>
          <a:off x="54824" y="291107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9D70EE8-4A7D-45AC-A27B-1D044DBD8FA7}">
      <dsp:nvSpPr>
        <dsp:cNvPr id="0" name=""/>
        <dsp:cNvSpPr/>
      </dsp:nvSpPr>
      <dsp:spPr>
        <a:xfrm>
          <a:off x="822184" y="1552574"/>
          <a:ext cx="772182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Preneseni višak prihoda iz prethodnih godina iznosio je 1.271.620,20 eura.</a:t>
          </a:r>
        </a:p>
      </dsp:txBody>
      <dsp:txXfrm>
        <a:off x="822184" y="1552574"/>
        <a:ext cx="7721824" cy="776287"/>
      </dsp:txXfrm>
    </dsp:sp>
    <dsp:sp modelId="{1F1AAB9A-2364-4394-A39B-6D7D341BA783}">
      <dsp:nvSpPr>
        <dsp:cNvPr id="0" name=""/>
        <dsp:cNvSpPr/>
      </dsp:nvSpPr>
      <dsp:spPr>
        <a:xfrm>
          <a:off x="337004" y="1455538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68B8769-F054-48A5-B3B8-851B0DC69061}">
      <dsp:nvSpPr>
        <dsp:cNvPr id="0" name=""/>
        <dsp:cNvSpPr/>
      </dsp:nvSpPr>
      <dsp:spPr>
        <a:xfrm>
          <a:off x="540004" y="2717005"/>
          <a:ext cx="8004004" cy="776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Višak prihoda raspoloživ u sljedećem razdoblju iznosi 1.120.234,78 eura.</a:t>
          </a:r>
        </a:p>
      </dsp:txBody>
      <dsp:txXfrm>
        <a:off x="540004" y="2717005"/>
        <a:ext cx="8004004" cy="776287"/>
      </dsp:txXfrm>
    </dsp:sp>
    <dsp:sp modelId="{FA3397BD-41B3-4C3C-B81C-5AC8E8E2F85F}">
      <dsp:nvSpPr>
        <dsp:cNvPr id="0" name=""/>
        <dsp:cNvSpPr/>
      </dsp:nvSpPr>
      <dsp:spPr>
        <a:xfrm>
          <a:off x="54824" y="2619969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23137-55D6-4860-94BA-32550011BEF4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8D48D-E872-4757-9784-B78D3CC77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7831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8D48D-E872-4757-9784-B78D3CC77BA4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0091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223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22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7112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9076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608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6027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9472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740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504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212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271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068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956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63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86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530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12.09.2025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445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C800F4-AF98-1E2D-7F6F-E71233A3ED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sz="4200" dirty="0"/>
              <a:t>POLUGODIŠNJI IZVJEŠTAJ O IZVRŠENJU PRORAČUNA OPĆINE BARBAN ZA 2025. GODINU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FF735F4-440B-643E-3F79-F412C55372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VODIČ ZA GRAĐANE</a:t>
            </a:r>
          </a:p>
        </p:txBody>
      </p:sp>
    </p:spTree>
    <p:extLst>
      <p:ext uri="{BB962C8B-B14F-4D97-AF65-F5344CB8AC3E}">
        <p14:creationId xmlns:p14="http://schemas.microsoft.com/office/powerpoint/2010/main" val="110410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E618A9-6D21-F068-2869-569C8C7CD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OPĆENITO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7B353E-4AC8-137A-3C29-AA3F0EAB2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HR" sz="2400" dirty="0"/>
              <a:t>Proračun Općine Barban za 2025. godinu i projekcije za 2026. i 2027. godinu i Odluka o izvršavanju Proračuna Općine Barban za 2025. godinu doneseni su na sjednici Općinskog vijeća održanoj 20. prosinca 2024. godine, a objavljeni su u „Službenim novinama Općine Barban“ broj 9/24.</a:t>
            </a:r>
          </a:p>
          <a:p>
            <a:pPr algn="just"/>
            <a:r>
              <a:rPr lang="hr-HR" sz="2400" dirty="0"/>
              <a:t>Proračun Općine Barban za 2025. godinu usvojen je u ukupnom iznosu od 3.980.000,00 eura.</a:t>
            </a:r>
          </a:p>
          <a:p>
            <a:pPr algn="just"/>
            <a:r>
              <a:rPr lang="hr-HR" sz="2400" dirty="0"/>
              <a:t>U prvom polugodištu 2025. godine izvršena je preraspodjela sredstava u Proračunu u iznosu 56.500,00 eura. </a:t>
            </a:r>
          </a:p>
        </p:txBody>
      </p:sp>
    </p:spTree>
    <p:extLst>
      <p:ext uri="{BB962C8B-B14F-4D97-AF65-F5344CB8AC3E}">
        <p14:creationId xmlns:p14="http://schemas.microsoft.com/office/powerpoint/2010/main" val="396354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0BE4ED-F415-B64F-89E7-A28271E7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Polugodišnji izvještaj o izvršenju proračuna za 2025. godinu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A1356B2C-076C-8824-7C6A-1AEF4D90D9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2" y="2117034"/>
            <a:ext cx="9927189" cy="41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932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PRIHODI ZA I-VI. 2025.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99392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2142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07171" y="58881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hr-HR" sz="2800" dirty="0"/>
              <a:t>Ostvarenje prihoda Proračuna Općine Barban za razdoblje 01.01.-30.06.2025., s usporednim podacima o ostvarenju u 2024. godini</a:t>
            </a:r>
          </a:p>
        </p:txBody>
      </p:sp>
      <p:graphicFrame>
        <p:nvGraphicFramePr>
          <p:cNvPr id="14" name="Rezervirano mjesto sadržaja 13">
            <a:extLst>
              <a:ext uri="{FF2B5EF4-FFF2-40B4-BE49-F238E27FC236}">
                <a16:creationId xmlns:a16="http://schemas.microsoft.com/office/drawing/2014/main" id="{D8BC6418-1DE1-BA20-0FC7-A777E34922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415248"/>
              </p:ext>
            </p:extLst>
          </p:nvPr>
        </p:nvGraphicFramePr>
        <p:xfrm>
          <a:off x="677863" y="2078182"/>
          <a:ext cx="8596311" cy="3906980"/>
        </p:xfrm>
        <a:graphic>
          <a:graphicData uri="http://schemas.openxmlformats.org/drawingml/2006/table">
            <a:tbl>
              <a:tblPr/>
              <a:tblGrid>
                <a:gridCol w="4163081">
                  <a:extLst>
                    <a:ext uri="{9D8B030D-6E8A-4147-A177-3AD203B41FA5}">
                      <a16:colId xmlns:a16="http://schemas.microsoft.com/office/drawing/2014/main" val="2952267966"/>
                    </a:ext>
                  </a:extLst>
                </a:gridCol>
                <a:gridCol w="886646">
                  <a:extLst>
                    <a:ext uri="{9D8B030D-6E8A-4147-A177-3AD203B41FA5}">
                      <a16:colId xmlns:a16="http://schemas.microsoft.com/office/drawing/2014/main" val="282191840"/>
                    </a:ext>
                  </a:extLst>
                </a:gridCol>
                <a:gridCol w="886646">
                  <a:extLst>
                    <a:ext uri="{9D8B030D-6E8A-4147-A177-3AD203B41FA5}">
                      <a16:colId xmlns:a16="http://schemas.microsoft.com/office/drawing/2014/main" val="4175325937"/>
                    </a:ext>
                  </a:extLst>
                </a:gridCol>
                <a:gridCol w="886646">
                  <a:extLst>
                    <a:ext uri="{9D8B030D-6E8A-4147-A177-3AD203B41FA5}">
                      <a16:colId xmlns:a16="http://schemas.microsoft.com/office/drawing/2014/main" val="2607008624"/>
                    </a:ext>
                  </a:extLst>
                </a:gridCol>
                <a:gridCol w="886646">
                  <a:extLst>
                    <a:ext uri="{9D8B030D-6E8A-4147-A177-3AD203B41FA5}">
                      <a16:colId xmlns:a16="http://schemas.microsoft.com/office/drawing/2014/main" val="1475180077"/>
                    </a:ext>
                  </a:extLst>
                </a:gridCol>
                <a:gridCol w="886646">
                  <a:extLst>
                    <a:ext uri="{9D8B030D-6E8A-4147-A177-3AD203B41FA5}">
                      <a16:colId xmlns:a16="http://schemas.microsoft.com/office/drawing/2014/main" val="4199379302"/>
                    </a:ext>
                  </a:extLst>
                </a:gridCol>
              </a:tblGrid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Račun / opis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Izvršenje 2024.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Izvorni plan 2025.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Tekući plan 2025.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Izvršenje 2025.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Indeks  4/1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764115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UKUPNI PRIHODI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1.106.273,55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2.010.000,00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2.010.000,00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1.133.733,72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102,48%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794775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Prihodi poslovanja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1.081.773,55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1.990.000,00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1.990.000,00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1.128.888,72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104,36%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2782561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 Prihodi od poreza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815.042,38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1.485.000,00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1.485.000,00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860.163,07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105,54%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2095657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 Pomoći iz inozemstva i od subjekata unutar općeg proračuna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30.950,12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64.500,00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64.500,00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54.532,15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176,19%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468909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 Prihodi od imovine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54.717,62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36.084,51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65,95%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29648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 Prihodi od upravnih i administrativnih pristojbi, pristojbi po posebnim propisima i naknada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175.298,25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174.298,93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99,43%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29558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 Prihodi od prodaje proizvoda i robe te pruženih usluga, prihodi od donacija te povrati po protestira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4.316,24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3.291,34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76,25%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863029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Kazne, upravne mjere i ostali prihodi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1.448,94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518,72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35,80%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1151452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Prihodi od prodaje nefinancijske imovine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24.500,00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4.845,00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19,78%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897656"/>
                  </a:ext>
                </a:extLst>
              </a:tr>
              <a:tr h="355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Prihodi od prodaje neproizvedene dugotrajne imovine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24.500,00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20.000,00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4.845,00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19,78%</a:t>
                      </a:r>
                    </a:p>
                  </a:txBody>
                  <a:tcPr marL="6925" marR="6925" marT="69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8513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09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RASHODI I IZDACI ZA I-VI. 2025.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350412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957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300" dirty="0"/>
              <a:t>Izvršenje rashoda Proračuna Općine Barban </a:t>
            </a:r>
            <a:r>
              <a:rPr lang="hr-HR" sz="2400" dirty="0"/>
              <a:t>za razdoblje 01.01.-30.06.2025., s usporednim podacima o ostvarenju u 2024. godini</a:t>
            </a:r>
            <a:endParaRPr lang="hr-HR" sz="2300" dirty="0"/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F78CDBBE-2A53-AE74-6D7A-7291D04B2C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398550"/>
              </p:ext>
            </p:extLst>
          </p:nvPr>
        </p:nvGraphicFramePr>
        <p:xfrm>
          <a:off x="677863" y="2244437"/>
          <a:ext cx="9401319" cy="3823859"/>
        </p:xfrm>
        <a:graphic>
          <a:graphicData uri="http://schemas.openxmlformats.org/drawingml/2006/table">
            <a:tbl>
              <a:tblPr/>
              <a:tblGrid>
                <a:gridCol w="3966049">
                  <a:extLst>
                    <a:ext uri="{9D8B030D-6E8A-4147-A177-3AD203B41FA5}">
                      <a16:colId xmlns:a16="http://schemas.microsoft.com/office/drawing/2014/main" val="1533068633"/>
                    </a:ext>
                  </a:extLst>
                </a:gridCol>
                <a:gridCol w="1087054">
                  <a:extLst>
                    <a:ext uri="{9D8B030D-6E8A-4147-A177-3AD203B41FA5}">
                      <a16:colId xmlns:a16="http://schemas.microsoft.com/office/drawing/2014/main" val="2705238389"/>
                    </a:ext>
                  </a:extLst>
                </a:gridCol>
                <a:gridCol w="1087054">
                  <a:extLst>
                    <a:ext uri="{9D8B030D-6E8A-4147-A177-3AD203B41FA5}">
                      <a16:colId xmlns:a16="http://schemas.microsoft.com/office/drawing/2014/main" val="2443090906"/>
                    </a:ext>
                  </a:extLst>
                </a:gridCol>
                <a:gridCol w="1087054">
                  <a:extLst>
                    <a:ext uri="{9D8B030D-6E8A-4147-A177-3AD203B41FA5}">
                      <a16:colId xmlns:a16="http://schemas.microsoft.com/office/drawing/2014/main" val="2904077983"/>
                    </a:ext>
                  </a:extLst>
                </a:gridCol>
                <a:gridCol w="1087054">
                  <a:extLst>
                    <a:ext uri="{9D8B030D-6E8A-4147-A177-3AD203B41FA5}">
                      <a16:colId xmlns:a16="http://schemas.microsoft.com/office/drawing/2014/main" val="981629460"/>
                    </a:ext>
                  </a:extLst>
                </a:gridCol>
                <a:gridCol w="1087054">
                  <a:extLst>
                    <a:ext uri="{9D8B030D-6E8A-4147-A177-3AD203B41FA5}">
                      <a16:colId xmlns:a16="http://schemas.microsoft.com/office/drawing/2014/main" val="3457431061"/>
                    </a:ext>
                  </a:extLst>
                </a:gridCol>
              </a:tblGrid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Račun / opis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Izvršenje 2024.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Izvorni plan 2025.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Tekući plan 2025.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Izvršenje 2025.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Indeks  4/1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704823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UKUPNI RASHODI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757.305,40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3.980.000,00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3.980.000,00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1.285.119,14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169,70%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9046621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Rashodi poslovanja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738.473,64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2.413.000,00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2.358.500,00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1.229.444,53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166,48%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236243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Rashodi za zaposlene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254.519,46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600.000,00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591.200,00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324.338,25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127,43%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411870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Materijalni rashodi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268.427,29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1.000.450,00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974.250,00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484.950,85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180,66%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595391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Financijski rashodi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2.369,86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11.300,00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11.300,00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1.752,60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73,95%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552585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Subvencije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6.297,42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25.500,00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24.800,00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11.945,63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189,69%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202943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Naknade građanima i kućanstvima na temelju osiguranja i druge naknade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33.561,01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137.900,00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136.300,00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69.039,90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205,71%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6886990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Rashodi za donacije, kazne, naknade šteta i kapitalne pomoći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81.816,73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381.250,00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370.525,00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171.622,01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209,76%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3136523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Rashodi za nabavu nefinancijske imovine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18.831,76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1.567.000,00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1.621.500,00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55.674,61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295,64%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533261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Rashodi za nabavu neproizvedene dugotrajne imovine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40324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Rashodi za nabavu proizvedene dugotrajne imovine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18.831,76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298.000,00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354.000,00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55.674,61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295,64%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086573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Rashodi za dodatna ulaganja na nefinancijskoj imovini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1.239.000,00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1.237.500,00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0,00%</a:t>
                      </a:r>
                    </a:p>
                  </a:txBody>
                  <a:tcPr marL="7768" marR="7768" marT="77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2302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37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6F700-5F23-6813-FCAC-859CB3C10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268A12-ACDC-B1FB-5FE8-39CDC825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Ostvareni višak/manjak proračuna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FB8A2C43-2178-F747-0336-74B78BBA0E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62636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721326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710</TotalTime>
  <Words>687</Words>
  <Application>Microsoft Office PowerPoint</Application>
  <PresentationFormat>Široki zaslon</PresentationFormat>
  <Paragraphs>168</Paragraphs>
  <Slides>8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4" baseType="lpstr">
      <vt:lpstr>Aptos Narrow</vt:lpstr>
      <vt:lpstr>Arial</vt:lpstr>
      <vt:lpstr>Calibri</vt:lpstr>
      <vt:lpstr>Trebuchet MS</vt:lpstr>
      <vt:lpstr>Wingdings 3</vt:lpstr>
      <vt:lpstr>Faseta</vt:lpstr>
      <vt:lpstr>POLUGODIŠNJI IZVJEŠTAJ O IZVRŠENJU PRORAČUNA OPĆINE BARBAN ZA 2025. GODINU</vt:lpstr>
      <vt:lpstr>OPĆENITO</vt:lpstr>
      <vt:lpstr>Polugodišnji izvještaj o izvršenju proračuna za 2025. godinu</vt:lpstr>
      <vt:lpstr>PRIHODI ZA I-VI. 2025.</vt:lpstr>
      <vt:lpstr>Ostvarenje prihoda Proračuna Općine Barban za razdoblje 01.01.-30.06.2025., s usporednim podacima o ostvarenju u 2024. godini</vt:lpstr>
      <vt:lpstr>RASHODI I IZDACI ZA I-VI. 2025.</vt:lpstr>
      <vt:lpstr>Izvršenje rashoda Proračuna Općine Barban za razdoblje 01.01.-30.06.2025., s usporednim podacima o ostvarenju u 2024. godini</vt:lpstr>
      <vt:lpstr>Ostvareni višak/manjak proračuna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Dea</dc:creator>
  <cp:lastModifiedBy>Opcina Barban</cp:lastModifiedBy>
  <cp:revision>18</cp:revision>
  <cp:lastPrinted>2025-08-12T08:08:12Z</cp:lastPrinted>
  <dcterms:created xsi:type="dcterms:W3CDTF">2023-10-22T05:06:05Z</dcterms:created>
  <dcterms:modified xsi:type="dcterms:W3CDTF">2025-09-12T12:32:16Z</dcterms:modified>
</cp:coreProperties>
</file>